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818"/>
    <a:srgbClr val="19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50910-ECFE-48D0-95C5-8C5AC0034DCB}" v="239" dt="2025-09-13T05:40:45.390"/>
    <p1510:client id="{D2A61978-9113-42E6-9DBD-C5619A1AEFFA}" v="293" dt="2025-09-13T05:54:32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3T05:40:57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27845 10462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3T05:40:57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32120 11351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63053-03E4-423D-9703-0E52F0BDC90E}" type="datetimeFigureOut">
              <a:t>9/12/2025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DA0C7-1F26-4026-8106-AFA07214DE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3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EvilTwinX: Understanding Rogue AP Attacks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EvilTwinX, a tool designed for educational purposes to simulate and analyze rogue access point (Evil Twin) attacks combined with captive portal phishing. Our goal is to empower cybersecurity researchers, red-teamers, and network defenders with insights into attack mechanics, detection strategies, and mitigation techniques to harden Wi-Fi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41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801" y="3270052"/>
            <a:ext cx="7599759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Work &amp; Closing Remarks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0801" y="4182904"/>
            <a:ext cx="1324879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EvilTwinX serves as a powerful educational tool. Our future enhancements aim to further improve its utility for defensive research and training.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0801" y="4917996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Enhancements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90801" y="5423654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Multi-adapter orchestration for dual-band attack simulation.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0801" y="5808464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lab mode for reliable client/portal simulation.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0801" y="6193274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Configurable portal templates for defensive testing realism.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0801" y="6578084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Telemetry and reporting features (logs, timelines, metrics).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0801" y="6962894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Installer with dependency checks and capability warnings.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3564" y="4917996"/>
            <a:ext cx="246745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859554" y="5448419"/>
            <a:ext cx="6087666" cy="12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EvilTwinX demonstrates real-world Wi-Fi phishing concepts in a controlled lab. Its true value lies in improving detection, hardening networks, and educating users — not facilitating unauthorized access. Use this tool responsibly and only with explicit permission.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563564" y="5448419"/>
            <a:ext cx="22860" cy="126301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563564" y="6933486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803F20-6E94-3FE6-8FD0-AD2DE4DFBCC0}"/>
              </a:ext>
            </a:extLst>
          </p:cNvPr>
          <p:cNvSpPr/>
          <p:nvPr/>
        </p:nvSpPr>
        <p:spPr>
          <a:xfrm>
            <a:off x="12342037" y="7285567"/>
            <a:ext cx="2150540" cy="84005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8BDC40-C1F4-EF29-3F19-128770412169}"/>
              </a:ext>
            </a:extLst>
          </p:cNvPr>
          <p:cNvSpPr/>
          <p:nvPr/>
        </p:nvSpPr>
        <p:spPr>
          <a:xfrm>
            <a:off x="12476508" y="7385775"/>
            <a:ext cx="2137093" cy="84005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6628C-E7A2-1883-804E-F8A6B2ACEA36}"/>
              </a:ext>
            </a:extLst>
          </p:cNvPr>
          <p:cNvSpPr txBox="1"/>
          <p:nvPr/>
        </p:nvSpPr>
        <p:spPr>
          <a:xfrm>
            <a:off x="7079722" y="4915828"/>
            <a:ext cx="615875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8800" dirty="0">
                <a:solidFill>
                  <a:schemeClr val="bg1"/>
                </a:solidFill>
                <a:ea typeface="Calibri"/>
                <a:cs typeface="Calibri"/>
              </a:rPr>
              <a:t>THANK YOU..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8226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Chapter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829157" y="1403747"/>
            <a:ext cx="1097196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E2C2B3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Executive Summary &amp; Scope</a:t>
            </a:r>
            <a:endParaRPr lang="en-US" sz="6150" dirty="0"/>
          </a:p>
        </p:txBody>
      </p:sp>
      <p:sp>
        <p:nvSpPr>
          <p:cNvPr id="4" name="Text 2"/>
          <p:cNvSpPr/>
          <p:nvPr/>
        </p:nvSpPr>
        <p:spPr>
          <a:xfrm>
            <a:off x="793790" y="272212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EvilTwinX is a lab-only, educational tool illustrating how rogue APs and captive portals harvest WPA/WPA2 passphrases. It verifies these against captured handshakes, providing a safe environment for authorized testing. This report covers its design, components, test environment, observations, limitations, and defensive recommendations.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65984"/>
            <a:ext cx="6407944" cy="3341013"/>
          </a:xfrm>
          <a:prstGeom prst="roundRect">
            <a:avLst>
              <a:gd name="adj" fmla="val 4379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4065984"/>
            <a:ext cx="121920" cy="3341013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4323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Primary Objectives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81369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Reproducible PoC for Evil Twin + captive portal credential harvest.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561879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WPA/WPA2 handshake capture and passphrase verification.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42524" y="6423898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Automated logging and cleanup for safe, repeatable lab testing.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4065984"/>
            <a:ext cx="6408063" cy="3341013"/>
          </a:xfrm>
          <a:prstGeom prst="roundRect">
            <a:avLst>
              <a:gd name="adj" fmla="val 4379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8067" y="4065984"/>
            <a:ext cx="121920" cy="3341013"/>
          </a:xfrm>
          <a:prstGeom prst="roundRect">
            <a:avLst>
              <a:gd name="adj" fmla="val 78139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7777282" y="4323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Out of Scope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77282" y="481369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Unauthorized targeting of live networks.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7282" y="525589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Offensive features beyond educational PoC needs.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777282" y="569809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Integration with third-party cracking services.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F1BDEE-09EE-FD2C-1660-7171B28C9C57}"/>
              </a:ext>
            </a:extLst>
          </p:cNvPr>
          <p:cNvSpPr/>
          <p:nvPr/>
        </p:nvSpPr>
        <p:spPr>
          <a:xfrm>
            <a:off x="12449614" y="7627822"/>
            <a:ext cx="2177434" cy="584560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450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High-Level Methodology: The Three-Pronged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568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EvilTwinX operates by observing, impersonating, and verifying, simulating a common attack chain to help defenders understand and counter such threats.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16643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750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 Observe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41131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Put wireless radio in monitor mode, scan for APs and clients, and capture WPA/WPA2 handshake packets during client reconnections.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616643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750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Impersonate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241131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a fake AP with the legitimate SSID, provide DHCP/DNS, and serve a captive portal requesting the Wi-Fi password.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616643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750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3. Verify &amp; Close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241131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Validate submitted passwords against captured handshakes. If correct, store securely, then terminate services and restore the environment.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717470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outline is for defensive research and education only, not for malicious use.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3B4EFB-10CD-78DF-726D-D73F9C718E90}"/>
              </a:ext>
            </a:extLst>
          </p:cNvPr>
          <p:cNvSpPr/>
          <p:nvPr/>
        </p:nvSpPr>
        <p:spPr>
          <a:xfrm>
            <a:off x="12449614" y="7358881"/>
            <a:ext cx="2150540" cy="84005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21" y="0"/>
            <a:ext cx="410514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2527" y="578644"/>
            <a:ext cx="262282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Chapter 2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4391978" y="1116211"/>
            <a:ext cx="9504045" cy="1809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100"/>
              </a:lnSpc>
              <a:buNone/>
            </a:pPr>
            <a:r>
              <a:rPr lang="en-US" sz="5700" dirty="0">
                <a:solidFill>
                  <a:srgbClr val="E2C2B3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Architecture &amp; Components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4391978" y="3240643"/>
            <a:ext cx="9504045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EvilTwinX is built with modular components, each handling a specific function within the attack simulation process.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391978" y="4336733"/>
            <a:ext cx="449603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Scanner / Handshake Capture: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Observes target APs/clients and records handshake packets.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391978" y="5416987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Deauthentication Module: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Triggers client reconnections for handshake capture.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391978" y="6161603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Fake AP (Evil Twin):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Broadcasts target SSID to attract clients.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391978" y="6906220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DHCP/DNS Service: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Assigns IPs and resolves fake hostnames for the portal.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407604" y="4336733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Captive Portal (PHP):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Serves login page, logs password submissions for verification.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407604" y="5081349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Verifier: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Compares submitted passwords to captured handshakes.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407604" y="5825966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Logging &amp; Storage: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Records requests, attempts, and verified passphrases.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407604" y="6570583"/>
            <a:ext cx="449603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Cleanup Manager: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Reverts processes, iptables rules, and radio modes post-test.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9AB8EDE-D249-F33C-5700-50D8466E9A7D}"/>
                  </a:ext>
                </a:extLst>
              </p14:cNvPr>
              <p14:cNvContentPartPr/>
              <p14:nvPr/>
            </p14:nvContentPartPr>
            <p14:xfrm>
              <a:off x="14294224" y="5940238"/>
              <a:ext cx="16808" cy="1680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9AB8EDE-D249-F33C-5700-50D8466E9A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0632" y="5116646"/>
                <a:ext cx="1680800" cy="16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1B979A7-9D4B-6B05-7EA4-D61A3BF6D6E1}"/>
                  </a:ext>
                </a:extLst>
              </p14:cNvPr>
              <p14:cNvContentPartPr/>
              <p14:nvPr/>
            </p14:nvContentPartPr>
            <p14:xfrm>
              <a:off x="17010529" y="6505015"/>
              <a:ext cx="16808" cy="1680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1B979A7-9D4B-6B05-7EA4-D61A3BF6D6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70129" y="5681423"/>
                <a:ext cx="1680800" cy="16808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5F058E8-C198-6D74-C981-CE642FF90F0E}"/>
              </a:ext>
            </a:extLst>
          </p:cNvPr>
          <p:cNvSpPr/>
          <p:nvPr/>
        </p:nvSpPr>
        <p:spPr>
          <a:xfrm>
            <a:off x="12449614" y="7533692"/>
            <a:ext cx="2177434" cy="692137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A268A08-8C3E-136F-F4AA-4BA83D1C9E60}"/>
              </a:ext>
            </a:extLst>
          </p:cNvPr>
          <p:cNvSpPr/>
          <p:nvPr/>
        </p:nvSpPr>
        <p:spPr>
          <a:xfrm>
            <a:off x="12691661" y="7358881"/>
            <a:ext cx="1935387" cy="866948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09587" y="400288"/>
            <a:ext cx="4981218" cy="454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Controlled Test Environment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587" y="1213569"/>
            <a:ext cx="13597778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8F8F8F"/>
                </a:solidFill>
                <a:latin typeface="Funnel Sans"/>
                <a:ea typeface="Funnel Sans" pitchFamily="34" charset="-122"/>
                <a:cs typeface="Funnel Sans" pitchFamily="34" charset="-120"/>
              </a:rPr>
              <a:t>All EvilTwinX experiments are conducted in a strictly controlled lab environment using dedicated hardware to ensure safety and prevent impact on external networks.</a:t>
            </a:r>
            <a:endParaRPr lang="en-US" sz="2000">
              <a:latin typeface="Funnel Sans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523034" y="2280096"/>
            <a:ext cx="181987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DDDDDD"/>
                </a:solidFill>
                <a:latin typeface="Mona Sans Semi Bold"/>
                <a:ea typeface="Mona Sans Semi Bold" pitchFamily="34" charset="-122"/>
                <a:cs typeface="Mona Sans Semi Bold" pitchFamily="34" charset="-120"/>
              </a:rPr>
              <a:t>Lab Setup</a:t>
            </a:r>
            <a:endParaRPr lang="en-US" sz="2000">
              <a:latin typeface="Mona Sans Semi Bold"/>
              <a:ea typeface="Calibri"/>
              <a:cs typeface="Calibri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2" y="8884206"/>
            <a:ext cx="181928" cy="145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086C9-CF31-C132-8079-7533F713C927}"/>
              </a:ext>
            </a:extLst>
          </p:cNvPr>
          <p:cNvSpPr txBox="1"/>
          <p:nvPr/>
        </p:nvSpPr>
        <p:spPr>
          <a:xfrm>
            <a:off x="658906" y="2904565"/>
            <a:ext cx="6185646" cy="36517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65760" indent="-36576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dirty="0">
                <a:solidFill>
                  <a:srgbClr val="8F8F8F"/>
                </a:solidFill>
                <a:latin typeface="Arial"/>
                <a:cs typeface="Arial"/>
              </a:rPr>
              <a:t>Host:</a:t>
            </a:r>
            <a:r>
              <a:rPr lang="en-US" sz="2000" dirty="0">
                <a:solidFill>
                  <a:srgbClr val="8F8F8F"/>
                </a:solidFill>
                <a:latin typeface="Arial"/>
                <a:cs typeface="Arial"/>
              </a:rPr>
              <a:t> Debian-based Linux (Kali) with root access.</a:t>
            </a:r>
            <a:r>
              <a:rPr lang="en-US" sz="2000" dirty="0">
                <a:latin typeface="Arial"/>
                <a:cs typeface="Arial"/>
              </a:rPr>
              <a:t>​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365760" indent="-36576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dirty="0">
                <a:solidFill>
                  <a:srgbClr val="8F8F8F"/>
                </a:solidFill>
                <a:latin typeface="Arial"/>
                <a:cs typeface="Arial"/>
              </a:rPr>
              <a:t>Radios:</a:t>
            </a:r>
            <a:r>
              <a:rPr lang="en-US" sz="2000" dirty="0">
                <a:solidFill>
                  <a:srgbClr val="8F8F8F"/>
                </a:solidFill>
                <a:latin typeface="Arial"/>
                <a:cs typeface="Arial"/>
              </a:rPr>
              <a:t> Two USB Wi-Fi adapters (one for monitor/injection, one for AP mode).</a:t>
            </a:r>
            <a:r>
              <a:rPr lang="en-US" sz="2000" dirty="0">
                <a:latin typeface="Arial"/>
                <a:cs typeface="Arial"/>
              </a:rPr>
              <a:t>​</a:t>
            </a:r>
          </a:p>
          <a:p>
            <a:pPr marL="365760" indent="-36576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dirty="0">
                <a:solidFill>
                  <a:srgbClr val="8F8F8F"/>
                </a:solidFill>
                <a:latin typeface="Arial"/>
                <a:cs typeface="Arial"/>
              </a:rPr>
              <a:t>Tools:</a:t>
            </a:r>
            <a:r>
              <a:rPr lang="en-US" sz="2000" dirty="0">
                <a:solidFill>
                  <a:srgbClr val="8F8F8F"/>
                </a:solidFill>
                <a:latin typeface="Arial"/>
                <a:cs typeface="Arial"/>
              </a:rPr>
              <a:t> Standard open-source network utilities and a custom PHP captive portal. </a:t>
            </a:r>
            <a:r>
              <a:rPr lang="en-US" sz="2000" dirty="0">
                <a:latin typeface="Arial"/>
                <a:cs typeface="Arial"/>
              </a:rPr>
              <a:t>​</a:t>
            </a:r>
          </a:p>
          <a:p>
            <a:pPr marL="365760" indent="-36576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Font typeface="Arial,Sans-Serif"/>
              <a:buChar char="•"/>
            </a:pPr>
            <a:r>
              <a:rPr lang="en-US" sz="2000" b="1" dirty="0">
                <a:solidFill>
                  <a:srgbClr val="8F8F8F"/>
                </a:solidFill>
                <a:latin typeface="Arial"/>
                <a:cs typeface="Arial"/>
              </a:rPr>
              <a:t>Isolation:</a:t>
            </a:r>
            <a:r>
              <a:rPr lang="en-US" sz="2000" dirty="0">
                <a:solidFill>
                  <a:srgbClr val="8F8F8F"/>
                </a:solidFill>
                <a:latin typeface="Arial"/>
                <a:cs typeface="Arial"/>
              </a:rPr>
              <a:t> RF-controlled room or low transmit power to avoid interference.</a:t>
            </a:r>
          </a:p>
        </p:txBody>
      </p:sp>
      <p:pic>
        <p:nvPicPr>
          <p:cNvPr id="5" name="Picture 4" descr="A computer on a desk&#10;&#10;AI-generated content may be incorrect.">
            <a:extLst>
              <a:ext uri="{FF2B5EF4-FFF2-40B4-BE49-F238E27FC236}">
                <a16:creationId xmlns:a16="http://schemas.microsoft.com/office/drawing/2014/main" id="{A65AC675-5602-8686-B4A9-2ECF9EA9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46" y="2284880"/>
            <a:ext cx="5094756" cy="489697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939671-5155-D619-783F-BFD5574BFEEA}"/>
              </a:ext>
            </a:extLst>
          </p:cNvPr>
          <p:cNvSpPr/>
          <p:nvPr/>
        </p:nvSpPr>
        <p:spPr>
          <a:xfrm>
            <a:off x="648504" y="7473165"/>
            <a:ext cx="13024174" cy="4804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Warning with solid fill">
            <a:extLst>
              <a:ext uri="{FF2B5EF4-FFF2-40B4-BE49-F238E27FC236}">
                <a16:creationId xmlns:a16="http://schemas.microsoft.com/office/drawing/2014/main" id="{8EEDD062-04C3-CFD3-B2DA-3BFD52EA1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0235" y="7503458"/>
            <a:ext cx="430307" cy="4437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F670D-0265-1437-20C0-C410AE67D9A6}"/>
              </a:ext>
            </a:extLst>
          </p:cNvPr>
          <p:cNvSpPr txBox="1"/>
          <p:nvPr/>
        </p:nvSpPr>
        <p:spPr>
          <a:xfrm>
            <a:off x="1659892" y="7567171"/>
            <a:ext cx="127478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ea typeface="Calibri"/>
                <a:cs typeface="Calibri"/>
              </a:rPr>
              <a:t>Strictly for lab use: </a:t>
            </a:r>
            <a:r>
              <a:rPr lang="en-US" i="1" err="1">
                <a:ea typeface="Calibri"/>
                <a:cs typeface="Calibri"/>
              </a:rPr>
              <a:t>EvilTwinX</a:t>
            </a:r>
            <a:r>
              <a:rPr lang="en-US" i="1" dirty="0">
                <a:ea typeface="Calibri"/>
                <a:cs typeface="Calibri"/>
              </a:rPr>
              <a:t> is for </a:t>
            </a:r>
            <a:r>
              <a:rPr lang="en-US" i="1" err="1">
                <a:ea typeface="Calibri"/>
                <a:cs typeface="Calibri"/>
              </a:rPr>
              <a:t>authorised</a:t>
            </a:r>
            <a:r>
              <a:rPr lang="en-US" i="1" dirty="0">
                <a:ea typeface="Calibri"/>
                <a:cs typeface="Calibri"/>
              </a:rPr>
              <a:t> testing only. Deployment against third-party network is illegal and unethical.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3965" y="576858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Chapter 3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1541859" y="1114425"/>
            <a:ext cx="11546562" cy="904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100"/>
              </a:lnSpc>
              <a:buNone/>
            </a:pPr>
            <a:r>
              <a:rPr lang="en-US" sz="5650" dirty="0">
                <a:solidFill>
                  <a:srgbClr val="E2C2B3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Operational Flow &amp; Observations</a:t>
            </a:r>
            <a:endParaRPr lang="en-US" sz="5650" dirty="0"/>
          </a:p>
        </p:txBody>
      </p:sp>
      <p:sp>
        <p:nvSpPr>
          <p:cNvPr id="4" name="Text 2"/>
          <p:cNvSpPr/>
          <p:nvPr/>
        </p:nvSpPr>
        <p:spPr>
          <a:xfrm>
            <a:off x="734258" y="2333744"/>
            <a:ext cx="13161883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operational flow demonstrates the step-by-step process of an Evil Twin attack, from setup to cleanup, highlighting key observations from lab tests.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4258" y="3241000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4258" y="3574613"/>
            <a:ext cx="647604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734258" y="3725227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Initialize &amp; Scan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34258" y="4178856"/>
            <a:ext cx="6476048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Prepare directories, reset files, set wlan0 to monitor mode, then scan for and select target AP.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20094" y="3241000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20094" y="3574613"/>
            <a:ext cx="647604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7420094" y="3725227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Capture Handshake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420094" y="4178856"/>
            <a:ext cx="647604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Run passive capture, trigger deauths to boost reconnects. </a:t>
            </a: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Observation: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Deauths increase success, but require active client reconnections.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34258" y="5552837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34258" y="5886450"/>
            <a:ext cx="647604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34258" y="6037064"/>
            <a:ext cx="311550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Launch Evil Twin &amp; Phish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34258" y="6490692"/>
            <a:ext cx="647604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Configure AP radio, start DHCP/DNS/Captive Portal. Log submitted passwords. </a:t>
            </a: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Observation: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Redirecting HTTP traffic requires careful iptables/dnsmasq config.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420094" y="5552837"/>
            <a:ext cx="20978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420094" y="5886450"/>
            <a:ext cx="647604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7420094" y="6037064"/>
            <a:ext cx="2622471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Verify &amp; Cleanup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420094" y="6490692"/>
            <a:ext cx="6476048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Validate password against handshake. If verified, save and cleanup. </a:t>
            </a:r>
            <a:r>
              <a:rPr lang="en-US" sz="16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Observation:</a:t>
            </a:r>
            <a:r>
              <a:rPr lang="en-US" sz="16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Verification is reliable with valid handshakes; cleanup reduces artifacts but requires explicit process termination.</a:t>
            </a:r>
            <a:endParaRPr lang="en-US" sz="16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E83FA2-39CC-7928-1E34-A719D996156A}"/>
              </a:ext>
            </a:extLst>
          </p:cNvPr>
          <p:cNvSpPr/>
          <p:nvPr/>
        </p:nvSpPr>
        <p:spPr>
          <a:xfrm>
            <a:off x="11669685" y="7506798"/>
            <a:ext cx="2809445" cy="719031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586"/>
            <a:ext cx="8286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Limitations &amp; Responsible Use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309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Understanding the limitations of EvilTwinX is crucial for accurate analysis and responsible deployment in lab environments.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861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Technical Limitations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570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HTTPS &amp; Captive Portal Detection: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Modern devices often bypass simple HTTP redirection, potentially showing warnings or bypassing the portal entirely.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50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Handshake Dependency: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Verification requires a complete and valid handshake capture for the specific SSID/client.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301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Dual-Band Complexity: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Simultaneous 2.4 GHz and 5 GHz attacks demand multiple capable adapters and intricate channel planning.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075861"/>
            <a:ext cx="37062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Ethical &amp; Legal Constraints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6570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Authorized Testing Only: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EvilTwinX is strictly for lab use on networks you own or have explicit, written permission for.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8250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Scope &amp; Consent: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Always define clear scope, timing, and acceptance criteria with network owners before any engagement.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99301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Handling: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Securely delete all captured credentials post-testing; never publish, share, or reuse real credentials.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2FCEB-E2C4-F966-5C77-7079CDAC9B98}"/>
              </a:ext>
            </a:extLst>
          </p:cNvPr>
          <p:cNvSpPr/>
          <p:nvPr/>
        </p:nvSpPr>
        <p:spPr>
          <a:xfrm>
            <a:off x="12449614" y="7358881"/>
            <a:ext cx="2150540" cy="84005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4430" y="61626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Chapter 4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1827014" y="1190506"/>
            <a:ext cx="10976253" cy="966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600"/>
              </a:lnSpc>
              <a:buNone/>
            </a:pPr>
            <a:r>
              <a:rPr lang="en-US" sz="6050" dirty="0">
                <a:solidFill>
                  <a:srgbClr val="E2C2B3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Defensive Recommendations</a:t>
            </a:r>
            <a:endParaRPr lang="en-US" sz="6050" dirty="0"/>
          </a:p>
        </p:txBody>
      </p:sp>
      <p:sp>
        <p:nvSpPr>
          <p:cNvPr id="4" name="Text 2"/>
          <p:cNvSpPr/>
          <p:nvPr/>
        </p:nvSpPr>
        <p:spPr>
          <a:xfrm>
            <a:off x="784384" y="2493050"/>
            <a:ext cx="1306163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Mitigating Evil Twin attacks requires a multi-layered approach spanning user education, robust network configurations, and advanced detection mechanisms.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4384" y="3462099"/>
            <a:ext cx="4204454" cy="4152067"/>
          </a:xfrm>
          <a:prstGeom prst="roundRect">
            <a:avLst>
              <a:gd name="adj" fmla="val 22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16079" y="3693795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83" y="3840837"/>
            <a:ext cx="302538" cy="3781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16079" y="4590217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User &amp; Policy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6079" y="5074801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Educate users on Wi-Fi authenticity verification.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6079" y="5870138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Enforce connection to trusted SSIDs via device management.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2913" y="3462099"/>
            <a:ext cx="4204454" cy="4152067"/>
          </a:xfrm>
          <a:prstGeom prst="roundRect">
            <a:avLst>
              <a:gd name="adj" fmla="val 22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44609" y="3693795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FFFF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513" y="3840837"/>
            <a:ext cx="302538" cy="37814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4609" y="4590217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Network Config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44609" y="5074801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Prioritize WPA3 for enhanced security.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44609" y="5870138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802.1X (Enterprise) with EAP.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44609" y="6665476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 Management Frame Protection (802.11w).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1443" y="3462099"/>
            <a:ext cx="4204454" cy="4152067"/>
          </a:xfrm>
          <a:prstGeom prst="roundRect">
            <a:avLst>
              <a:gd name="adj" fmla="val 226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9873139" y="3693795"/>
            <a:ext cx="672346" cy="672346"/>
          </a:xfrm>
          <a:prstGeom prst="roundRect">
            <a:avLst>
              <a:gd name="adj" fmla="val 13598780"/>
            </a:avLst>
          </a:prstGeom>
          <a:solidFill>
            <a:srgbClr val="FFFFFF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043" y="3840837"/>
            <a:ext cx="302538" cy="378143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73139" y="4590217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Detection &amp; Logging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9873139" y="5074801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 for deauth spikes and association events.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873139" y="5870138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Correlate unusual DHCP/DNS activity for portal hostnames.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73139" y="6665476"/>
            <a:ext cx="374106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Deploy Rogue AP detection (WIDS/WIPS).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9C5356-589E-55C5-FD8A-9966B3B410D1}"/>
              </a:ext>
            </a:extLst>
          </p:cNvPr>
          <p:cNvSpPr/>
          <p:nvPr/>
        </p:nvSpPr>
        <p:spPr>
          <a:xfrm>
            <a:off x="12449614" y="7614375"/>
            <a:ext cx="2163987" cy="61145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300" y="946785"/>
            <a:ext cx="12309872" cy="610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Recommendations for Defenders &amp; Researchers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3300" y="1947386"/>
            <a:ext cx="132638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 effectively counter sophisticated Wi-Fi attacks, defenders must focus on robust authentication, continuous monitoring, and multi-factor security.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3300" y="2479358"/>
            <a:ext cx="132638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Deploy Enterprise Wi-Fi (WPA2/WPA3-Enterprise):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Utilize server authentication (certificates) to significantly reduce captive-portal credential theft risks.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3300" y="3172420"/>
            <a:ext cx="132638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Monitor Management Frames: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Establish thresholds and alerts for high volumes of deauthentication packets to detect potential attacks.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3300" y="3553063"/>
            <a:ext cx="13263801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Multi-Factor Authentication (MFA):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Implement MFA for all critical services to prevent account takeover even if Wi-Fi PSKs are compromised.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83300" y="3933706"/>
            <a:ext cx="132638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Wireless NAC &amp; Continuous Monitoring:</a:t>
            </a:r>
            <a:r>
              <a:rPr lang="en-US" sz="15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Employ wireless network access control solutions and integrate continuous monitoring for anomalous behavior.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476" y="4753451"/>
            <a:ext cx="3426619" cy="2343031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186" y="4753451"/>
            <a:ext cx="3426619" cy="23430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71DED6-09AD-188B-C767-62BDF816FC14}"/>
              </a:ext>
            </a:extLst>
          </p:cNvPr>
          <p:cNvSpPr/>
          <p:nvPr/>
        </p:nvSpPr>
        <p:spPr>
          <a:xfrm>
            <a:off x="12342037" y="7285567"/>
            <a:ext cx="2150540" cy="840054"/>
          </a:xfrm>
          <a:prstGeom prst="rect">
            <a:avLst/>
          </a:prstGeom>
          <a:solidFill>
            <a:srgbClr val="191717"/>
          </a:solidFill>
          <a:ln>
            <a:solidFill>
              <a:srgbClr val="1917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181</cp:revision>
  <dcterms:created xsi:type="dcterms:W3CDTF">2025-09-12T18:13:35Z</dcterms:created>
  <dcterms:modified xsi:type="dcterms:W3CDTF">2025-09-13T05:55:01Z</dcterms:modified>
</cp:coreProperties>
</file>